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56" r:id="rId2"/>
    <p:sldId id="269" r:id="rId3"/>
    <p:sldId id="265" r:id="rId4"/>
    <p:sldId id="270" r:id="rId5"/>
    <p:sldId id="271" r:id="rId6"/>
    <p:sldId id="288" r:id="rId7"/>
    <p:sldId id="287" r:id="rId8"/>
    <p:sldId id="282" r:id="rId9"/>
    <p:sldId id="274" r:id="rId10"/>
    <p:sldId id="275" r:id="rId11"/>
    <p:sldId id="276" r:id="rId12"/>
    <p:sldId id="283" r:id="rId13"/>
    <p:sldId id="277" r:id="rId14"/>
    <p:sldId id="278" r:id="rId15"/>
    <p:sldId id="284" r:id="rId16"/>
    <p:sldId id="279" r:id="rId17"/>
    <p:sldId id="280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7" d="100"/>
          <a:sy n="77" d="100"/>
        </p:scale>
        <p:origin x="-2082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A7A3ED-E8AF-4A80-B511-FE2876711309}" type="datetimeFigureOut">
              <a:rPr lang="ru-RU" smtClean="0"/>
              <a:pPr/>
              <a:t>22.06.2018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201628-FF3C-4538-9B90-DA0EDA76D4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5860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F0AF90-DA6D-492B-BA05-E5B363A92403}" type="datetimeFigureOut">
              <a:rPr lang="ru-RU" smtClean="0"/>
              <a:pPr/>
              <a:t>22.06.2018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2D4DC1-A174-404F-92E9-0756E167E1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90095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7625" y="877888"/>
            <a:ext cx="4221163" cy="316547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867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60450" y="4349750"/>
            <a:ext cx="4741863" cy="3513138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969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pPr eaLnBrk="1">
              <a:spcBef>
                <a:spcPct val="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100" smtClean="0">
              <a:ea typeface="Lucida Sans Unicode" charset="0"/>
              <a:cs typeface="Lucida Sans Unicode" charset="0"/>
            </a:endParaRPr>
          </a:p>
        </p:txBody>
      </p:sp>
      <p:sp>
        <p:nvSpPr>
          <p:cNvPr id="29700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14A3202F-8CDD-4BF1-B4BC-179D71E30593}" type="slidenum">
              <a:rPr lang="ru-RU" sz="1200" b="0">
                <a:solidFill>
                  <a:srgbClr val="FFFFFF"/>
                </a:solidFill>
                <a:latin typeface="Arial" charset="0"/>
              </a:rPr>
              <a:pPr algn="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5</a:t>
            </a:fld>
            <a:endParaRPr lang="ru-RU" sz="1200" b="0">
              <a:solidFill>
                <a:srgbClr val="FFFFFF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710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100" smtClean="0">
              <a:latin typeface="Arial" charset="0"/>
              <a:ea typeface="Microsoft YaHei" charset="-122"/>
            </a:endParaRPr>
          </a:p>
        </p:txBody>
      </p:sp>
      <p:sp>
        <p:nvSpPr>
          <p:cNvPr id="47108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A4F84376-3C7E-4BFD-977A-44ECC7421E7D}" type="slidenum">
              <a:rPr lang="ru-RU" sz="1200" b="0">
                <a:solidFill>
                  <a:srgbClr val="FFFFFF"/>
                </a:solidFill>
                <a:latin typeface="Arial" charset="0"/>
              </a:rPr>
              <a:pPr algn="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18</a:t>
            </a:fld>
            <a:endParaRPr lang="ru-RU" sz="1200" b="0">
              <a:solidFill>
                <a:srgbClr val="FFFFFF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5CDFA-B14F-4025-A913-166840C3F9AA}" type="datetimeFigureOut">
              <a:rPr lang="ru-RU" smtClean="0"/>
              <a:pPr/>
              <a:t>22.06.2018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EE51D6-3F2B-4AEA-BC94-605C637494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5CDFA-B14F-4025-A913-166840C3F9AA}" type="datetimeFigureOut">
              <a:rPr lang="ru-RU" smtClean="0"/>
              <a:pPr/>
              <a:t>22.06.2018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E51D6-3F2B-4AEA-BC94-605C637494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5CDFA-B14F-4025-A913-166840C3F9AA}" type="datetimeFigureOut">
              <a:rPr lang="ru-RU" smtClean="0"/>
              <a:pPr/>
              <a:t>22.06.2018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E51D6-3F2B-4AEA-BC94-605C637494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915CDFA-B14F-4025-A913-166840C3F9AA}" type="datetimeFigureOut">
              <a:rPr lang="ru-RU" smtClean="0"/>
              <a:pPr/>
              <a:t>22.06.2018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E9EE51D6-3F2B-4AEA-BC94-605C637494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5CDFA-B14F-4025-A913-166840C3F9AA}" type="datetimeFigureOut">
              <a:rPr lang="ru-RU" smtClean="0"/>
              <a:pPr/>
              <a:t>22.06.2018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E51D6-3F2B-4AEA-BC94-605C637494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5CDFA-B14F-4025-A913-166840C3F9AA}" type="datetimeFigureOut">
              <a:rPr lang="ru-RU" smtClean="0"/>
              <a:pPr/>
              <a:t>22.06.2018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E51D6-3F2B-4AEA-BC94-605C637494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E51D6-3F2B-4AEA-BC94-605C637494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5CDFA-B14F-4025-A913-166840C3F9AA}" type="datetimeFigureOut">
              <a:rPr lang="ru-RU" smtClean="0"/>
              <a:pPr/>
              <a:t>22.06.2018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5CDFA-B14F-4025-A913-166840C3F9AA}" type="datetimeFigureOut">
              <a:rPr lang="ru-RU" smtClean="0"/>
              <a:pPr/>
              <a:t>22.06.2018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E51D6-3F2B-4AEA-BC94-605C637494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5CDFA-B14F-4025-A913-166840C3F9AA}" type="datetimeFigureOut">
              <a:rPr lang="ru-RU" smtClean="0"/>
              <a:pPr/>
              <a:t>22.06.2018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E51D6-3F2B-4AEA-BC94-605C637494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915CDFA-B14F-4025-A913-166840C3F9AA}" type="datetimeFigureOut">
              <a:rPr lang="ru-RU" smtClean="0"/>
              <a:pPr/>
              <a:t>22.06.2018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9EE51D6-3F2B-4AEA-BC94-605C637494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5CDFA-B14F-4025-A913-166840C3F9AA}" type="datetimeFigureOut">
              <a:rPr lang="ru-RU" smtClean="0"/>
              <a:pPr/>
              <a:t>22.06.2018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EE51D6-3F2B-4AEA-BC94-605C637494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915CDFA-B14F-4025-A913-166840C3F9AA}" type="datetimeFigureOut">
              <a:rPr lang="ru-RU" smtClean="0"/>
              <a:pPr/>
              <a:t>22.06.2018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E9EE51D6-3F2B-4AEA-BC94-605C637494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Dublin.mp4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hyperlink" Target="1%20&#1090;&#1072;&#1085;&#1094;&#1099;.mp4" TargetMode="External"/><Relationship Id="rId7" Type="http://schemas.openxmlformats.org/officeDocument/2006/relationships/image" Target="../media/image1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Relationship Id="rId9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1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3356992"/>
            <a:ext cx="8305800" cy="1368152"/>
          </a:xfrm>
        </p:spPr>
        <p:txBody>
          <a:bodyPr/>
          <a:lstStyle/>
          <a:p>
            <a:endParaRPr lang="ru-RU" sz="2800" dirty="0" smtClean="0"/>
          </a:p>
          <a:p>
            <a:endParaRPr lang="ru-RU" sz="2800" dirty="0" smtClean="0"/>
          </a:p>
          <a:p>
            <a:r>
              <a:rPr lang="en-US" sz="2800" dirty="0" smtClean="0"/>
              <a:t>Prepared</a:t>
            </a:r>
            <a:endParaRPr lang="ru-RU" sz="2800" dirty="0" smtClean="0"/>
          </a:p>
          <a:p>
            <a:r>
              <a:rPr lang="en-US" sz="2800" dirty="0" smtClean="0"/>
              <a:t>Kokoreva Polina</a:t>
            </a:r>
            <a:r>
              <a:rPr lang="ru-RU" sz="2800" dirty="0" smtClean="0"/>
              <a:t> </a:t>
            </a:r>
            <a:r>
              <a:rPr lang="en-US" sz="2800" dirty="0" smtClean="0"/>
              <a:t>and</a:t>
            </a:r>
            <a:r>
              <a:rPr lang="ru-RU" sz="2800" dirty="0" smtClean="0"/>
              <a:t> </a:t>
            </a:r>
            <a:r>
              <a:rPr lang="en-US" sz="2800" dirty="0" err="1" smtClean="0"/>
              <a:t>Egorova</a:t>
            </a:r>
            <a:r>
              <a:rPr lang="en-US" sz="2800" dirty="0" smtClean="0"/>
              <a:t> Elena</a:t>
            </a:r>
            <a:r>
              <a:rPr lang="ru-RU" sz="2800" dirty="0" smtClean="0"/>
              <a:t> </a:t>
            </a:r>
            <a:r>
              <a:rPr lang="en-US" sz="2800" dirty="0" smtClean="0"/>
              <a:t>8 B</a:t>
            </a:r>
            <a:endParaRPr lang="ru-RU" sz="2800" dirty="0" smtClean="0"/>
          </a:p>
          <a:p>
            <a:r>
              <a:rPr lang="en-US" sz="2800" dirty="0" smtClean="0"/>
              <a:t>School</a:t>
            </a:r>
            <a:r>
              <a:rPr lang="ru-RU" sz="2800" dirty="0" smtClean="0"/>
              <a:t> №7</a:t>
            </a:r>
            <a:r>
              <a:rPr lang="en-US" sz="2800" dirty="0" smtClean="0"/>
              <a:t> </a:t>
            </a:r>
            <a:endParaRPr lang="ru-RU" sz="28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548680"/>
            <a:ext cx="8305800" cy="1584176"/>
          </a:xfrm>
        </p:spPr>
        <p:txBody>
          <a:bodyPr/>
          <a:lstStyle/>
          <a:p>
            <a:r>
              <a:rPr lang="en-US" sz="8000" dirty="0" smtClean="0">
                <a:solidFill>
                  <a:srgbClr val="FFC000"/>
                </a:solidFill>
                <a:hlinkClick r:id="rId3" action="ppaction://hlinkfile"/>
              </a:rPr>
              <a:t>Dublin</a:t>
            </a:r>
            <a:r>
              <a:rPr lang="ru-RU" sz="8800" dirty="0" smtClean="0">
                <a:solidFill>
                  <a:srgbClr val="FFC000"/>
                </a:solidFill>
              </a:rPr>
              <a:t> </a:t>
            </a:r>
            <a:br>
              <a:rPr lang="ru-RU" sz="8800" dirty="0" smtClean="0">
                <a:solidFill>
                  <a:srgbClr val="FFC000"/>
                </a:solidFill>
              </a:rPr>
            </a:br>
            <a:r>
              <a:rPr lang="en-US" sz="5400" dirty="0" smtClean="0">
                <a:solidFill>
                  <a:srgbClr val="FFC000"/>
                </a:solidFill>
              </a:rPr>
              <a:t> Ireland</a:t>
            </a:r>
            <a:endParaRPr lang="ru-RU" sz="54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17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:\Фоточки\Дублен\1976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412776"/>
            <a:ext cx="4968552" cy="3169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C000"/>
                </a:solidFill>
              </a:rPr>
              <a:t>Quiz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3 </a:t>
            </a:r>
            <a:r>
              <a:rPr lang="en-US" b="1" dirty="0" smtClean="0">
                <a:solidFill>
                  <a:schemeClr val="bg1"/>
                </a:solidFill>
              </a:rPr>
              <a:t>What is it</a:t>
            </a:r>
            <a:r>
              <a:rPr lang="ru-RU" b="1" dirty="0" smtClean="0">
                <a:solidFill>
                  <a:schemeClr val="bg1"/>
                </a:solidFill>
              </a:rPr>
              <a:t>?</a:t>
            </a:r>
          </a:p>
          <a:p>
            <a:pPr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 marL="514350" indent="-514350">
              <a:buNone/>
            </a:pPr>
            <a:r>
              <a:rPr lang="ru-RU" b="1" dirty="0" smtClean="0">
                <a:solidFill>
                  <a:schemeClr val="bg1"/>
                </a:solidFill>
              </a:rPr>
              <a:t>А</a:t>
            </a:r>
            <a:r>
              <a:rPr lang="en-US" b="1" dirty="0" smtClean="0">
                <a:solidFill>
                  <a:schemeClr val="bg1"/>
                </a:solidFill>
              </a:rPr>
              <a:t>) </a:t>
            </a:r>
            <a:r>
              <a:rPr lang="en-US" sz="2800" b="1" dirty="0" smtClean="0">
                <a:solidFill>
                  <a:schemeClr val="bg1"/>
                </a:solidFill>
              </a:rPr>
              <a:t>Spire of Dublin</a:t>
            </a: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chemeClr val="bg1"/>
                </a:solidFill>
              </a:rPr>
              <a:t>B) </a:t>
            </a:r>
            <a:r>
              <a:rPr lang="en-US" sz="2800" b="1" dirty="0" smtClean="0">
                <a:solidFill>
                  <a:schemeClr val="bg1"/>
                </a:solidFill>
              </a:rPr>
              <a:t>Dublin Botanic </a:t>
            </a:r>
          </a:p>
          <a:p>
            <a:pPr>
              <a:buNone/>
            </a:pPr>
            <a:r>
              <a:rPr lang="en-US" sz="2800" b="1" dirty="0" smtClean="0">
                <a:solidFill>
                  <a:schemeClr val="bg1"/>
                </a:solidFill>
              </a:rPr>
              <a:t>Garden </a:t>
            </a:r>
            <a:endParaRPr lang="ru-RU" b="1" dirty="0" smtClean="0">
              <a:solidFill>
                <a:schemeClr val="bg1"/>
              </a:solidFill>
            </a:endParaRPr>
          </a:p>
          <a:p>
            <a:pPr marL="514350" indent="-514350">
              <a:buNone/>
            </a:pPr>
            <a:r>
              <a:rPr lang="en-US" b="1" dirty="0" smtClean="0">
                <a:solidFill>
                  <a:schemeClr val="bg1"/>
                </a:solidFill>
              </a:rPr>
              <a:t>C) </a:t>
            </a:r>
            <a:r>
              <a:rPr lang="en-US" sz="2800" b="1" dirty="0" smtClean="0">
                <a:solidFill>
                  <a:schemeClr val="bg1"/>
                </a:solidFill>
              </a:rPr>
              <a:t>St Patrick’s </a:t>
            </a:r>
          </a:p>
          <a:p>
            <a:pPr marL="514350" indent="-514350">
              <a:buNone/>
            </a:pPr>
            <a:r>
              <a:rPr lang="en-US" sz="2800" b="1" dirty="0" smtClean="0">
                <a:solidFill>
                  <a:schemeClr val="bg1"/>
                </a:solidFill>
              </a:rPr>
              <a:t>Cathedral</a:t>
            </a:r>
          </a:p>
          <a:p>
            <a:pPr marL="514350" indent="-51435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4</a:t>
            </a:r>
            <a:r>
              <a:rPr lang="en-US" b="1" dirty="0" smtClean="0">
                <a:solidFill>
                  <a:schemeClr val="bg1"/>
                </a:solidFill>
              </a:rPr>
              <a:t> Symbol of Ireland</a:t>
            </a: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dirty="0" smtClean="0"/>
              <a:t> </a:t>
            </a:r>
            <a:r>
              <a:rPr lang="ru-RU" b="1" dirty="0" smtClean="0">
                <a:solidFill>
                  <a:schemeClr val="bg1"/>
                </a:solidFill>
              </a:rPr>
              <a:t>А</a:t>
            </a:r>
            <a:r>
              <a:rPr lang="en-US" b="1" dirty="0" smtClean="0">
                <a:solidFill>
                  <a:schemeClr val="bg1"/>
                </a:solidFill>
              </a:rPr>
              <a:t>) harp</a:t>
            </a: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chemeClr val="bg1"/>
                </a:solidFill>
              </a:rPr>
              <a:t> B) shamrock</a:t>
            </a: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C) </a:t>
            </a:r>
            <a:r>
              <a:rPr lang="en-US" b="1" dirty="0" err="1" smtClean="0">
                <a:solidFill>
                  <a:schemeClr val="bg1"/>
                </a:solidFill>
              </a:rPr>
              <a:t>leprecaun</a:t>
            </a: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C000"/>
                </a:solidFill>
              </a:rPr>
              <a:t>Quiz</a:t>
            </a:r>
            <a:endParaRPr lang="ru-RU" dirty="0"/>
          </a:p>
        </p:txBody>
      </p:sp>
      <p:pic>
        <p:nvPicPr>
          <p:cNvPr id="4" name="Рисунок 9" descr="C:\Users\Mi\Desktop\Дублин\Screenshot_2016-12-04-12-18-14.png"/>
          <p:cNvPicPr>
            <a:picLocks noChangeAspect="1" noChangeArrowheads="1"/>
          </p:cNvPicPr>
          <p:nvPr/>
        </p:nvPicPr>
        <p:blipFill>
          <a:blip r:embed="rId2" cstate="print"/>
          <a:srcRect l="50027" t="28944" r="1711" b="44545"/>
          <a:stretch>
            <a:fillRect/>
          </a:stretch>
        </p:blipFill>
        <p:spPr bwMode="auto">
          <a:xfrm>
            <a:off x="4716016" y="1484784"/>
            <a:ext cx="3816796" cy="3816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5 </a:t>
            </a:r>
            <a:r>
              <a:rPr lang="en-US" b="1" dirty="0" smtClean="0">
                <a:solidFill>
                  <a:schemeClr val="bg1"/>
                </a:solidFill>
              </a:rPr>
              <a:t>Transport in Dublin</a:t>
            </a: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А) </a:t>
            </a:r>
            <a:r>
              <a:rPr lang="en-US" b="1" dirty="0" smtClean="0">
                <a:solidFill>
                  <a:schemeClr val="bg1"/>
                </a:solidFill>
              </a:rPr>
              <a:t>double-decker bus and trams</a:t>
            </a: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chemeClr val="bg1"/>
                </a:solidFill>
              </a:rPr>
              <a:t>B</a:t>
            </a:r>
            <a:r>
              <a:rPr lang="ru-RU" b="1" dirty="0" smtClean="0">
                <a:solidFill>
                  <a:schemeClr val="bg1"/>
                </a:solidFill>
              </a:rPr>
              <a:t>) </a:t>
            </a:r>
            <a:r>
              <a:rPr lang="en-US" b="1" dirty="0" smtClean="0">
                <a:solidFill>
                  <a:schemeClr val="bg1"/>
                </a:solidFill>
              </a:rPr>
              <a:t>buses and cycles</a:t>
            </a: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chemeClr val="bg1"/>
                </a:solidFill>
              </a:rPr>
              <a:t>C</a:t>
            </a:r>
            <a:r>
              <a:rPr lang="ru-RU" b="1" dirty="0" smtClean="0">
                <a:solidFill>
                  <a:schemeClr val="bg1"/>
                </a:solidFill>
              </a:rPr>
              <a:t>) </a:t>
            </a:r>
            <a:r>
              <a:rPr lang="en-US" b="1" dirty="0" smtClean="0">
                <a:solidFill>
                  <a:schemeClr val="bg1"/>
                </a:solidFill>
              </a:rPr>
              <a:t>cycles and roller skates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C000"/>
                </a:solidFill>
              </a:rPr>
              <a:t>Quiz</a:t>
            </a:r>
            <a:endParaRPr lang="ru-RU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6  </a:t>
            </a:r>
            <a:r>
              <a:rPr lang="en-US" b="1" dirty="0" smtClean="0">
                <a:solidFill>
                  <a:schemeClr val="bg1"/>
                </a:solidFill>
              </a:rPr>
              <a:t>This is</a:t>
            </a:r>
            <a:r>
              <a:rPr lang="ru-RU" b="1" dirty="0" smtClean="0">
                <a:solidFill>
                  <a:schemeClr val="bg1"/>
                </a:solidFill>
              </a:rPr>
              <a:t> – </a:t>
            </a: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А) </a:t>
            </a:r>
            <a:r>
              <a:rPr lang="en-US" b="1" dirty="0" smtClean="0">
                <a:solidFill>
                  <a:schemeClr val="bg1"/>
                </a:solidFill>
              </a:rPr>
              <a:t>Trinity College B</a:t>
            </a:r>
            <a:r>
              <a:rPr lang="ru-RU" b="1" dirty="0" smtClean="0">
                <a:solidFill>
                  <a:schemeClr val="bg1"/>
                </a:solidFill>
              </a:rPr>
              <a:t>) </a:t>
            </a:r>
            <a:r>
              <a:rPr lang="en-US" b="1" dirty="0" smtClean="0">
                <a:solidFill>
                  <a:schemeClr val="bg1"/>
                </a:solidFill>
              </a:rPr>
              <a:t>Dublin library</a:t>
            </a: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chemeClr val="bg1"/>
                </a:solidFill>
              </a:rPr>
              <a:t>C</a:t>
            </a:r>
            <a:r>
              <a:rPr lang="ru-RU" b="1" dirty="0" smtClean="0">
                <a:solidFill>
                  <a:schemeClr val="bg1"/>
                </a:solidFill>
              </a:rPr>
              <a:t>) </a:t>
            </a:r>
            <a:r>
              <a:rPr lang="en-US" b="1" dirty="0" smtClean="0">
                <a:solidFill>
                  <a:schemeClr val="bg1"/>
                </a:solidFill>
              </a:rPr>
              <a:t>Dublin Castle</a:t>
            </a: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r>
              <a:rPr lang="en-US" b="1" dirty="0" smtClean="0">
                <a:solidFill>
                  <a:srgbClr val="FFC000"/>
                </a:solidFill>
              </a:rPr>
              <a:t>Quiz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4" name="Picture 4" descr="H:\Фоточки\Дублен\73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736"/>
            <a:ext cx="8165910" cy="3449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7 </a:t>
            </a:r>
            <a:r>
              <a:rPr lang="en-US" b="1" dirty="0" smtClean="0">
                <a:solidFill>
                  <a:schemeClr val="bg1"/>
                </a:solidFill>
              </a:rPr>
              <a:t>The second name of </a:t>
            </a:r>
          </a:p>
          <a:p>
            <a:pPr>
              <a:buNone/>
            </a:pPr>
            <a:r>
              <a:rPr lang="en-US" sz="2400" b="1" dirty="0" smtClean="0">
                <a:solidFill>
                  <a:schemeClr val="bg1"/>
                </a:solidFill>
              </a:rPr>
              <a:t>“Spire of Dublin”</a:t>
            </a: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А) </a:t>
            </a:r>
            <a:r>
              <a:rPr lang="en-US" b="1" dirty="0" smtClean="0">
                <a:solidFill>
                  <a:schemeClr val="bg1"/>
                </a:solidFill>
              </a:rPr>
              <a:t>Monument of light</a:t>
            </a: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chemeClr val="bg1"/>
                </a:solidFill>
              </a:rPr>
              <a:t>B</a:t>
            </a:r>
            <a:r>
              <a:rPr lang="ru-RU" b="1" dirty="0" smtClean="0">
                <a:solidFill>
                  <a:schemeClr val="bg1"/>
                </a:solidFill>
              </a:rPr>
              <a:t>)  </a:t>
            </a:r>
            <a:r>
              <a:rPr lang="en-US" b="1" dirty="0" smtClean="0">
                <a:solidFill>
                  <a:schemeClr val="bg1"/>
                </a:solidFill>
              </a:rPr>
              <a:t>Steel monument</a:t>
            </a: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chemeClr val="bg1"/>
                </a:solidFill>
              </a:rPr>
              <a:t>C</a:t>
            </a:r>
            <a:r>
              <a:rPr lang="ru-RU" b="1" dirty="0" smtClean="0">
                <a:solidFill>
                  <a:schemeClr val="bg1"/>
                </a:solidFill>
              </a:rPr>
              <a:t>)</a:t>
            </a:r>
            <a:r>
              <a:rPr lang="en-US" b="1" dirty="0" smtClean="0">
                <a:solidFill>
                  <a:schemeClr val="bg1"/>
                </a:solidFill>
              </a:rPr>
              <a:t> Nelson’s Monument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C000"/>
                </a:solidFill>
              </a:rPr>
              <a:t>Quiz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4" name="Picture 3" descr="H:\Фоточки\Дублен\Spire-of-Dublin-Ireland-20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96" y="620689"/>
            <a:ext cx="4738995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8 </a:t>
            </a:r>
            <a:r>
              <a:rPr lang="en-US" b="1" dirty="0" smtClean="0">
                <a:solidFill>
                  <a:schemeClr val="bg1"/>
                </a:solidFill>
              </a:rPr>
              <a:t>Dublin Zoo is </a:t>
            </a: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А) </a:t>
            </a:r>
            <a:r>
              <a:rPr lang="en-US" b="1" dirty="0" smtClean="0">
                <a:solidFill>
                  <a:schemeClr val="bg1"/>
                </a:solidFill>
              </a:rPr>
              <a:t>in Phoenix park</a:t>
            </a: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chemeClr val="bg1"/>
                </a:solidFill>
              </a:rPr>
              <a:t>B</a:t>
            </a:r>
            <a:r>
              <a:rPr lang="ru-RU" b="1" dirty="0" smtClean="0">
                <a:solidFill>
                  <a:schemeClr val="bg1"/>
                </a:solidFill>
              </a:rPr>
              <a:t>) </a:t>
            </a:r>
            <a:r>
              <a:rPr lang="en-US" b="1" dirty="0" smtClean="0">
                <a:solidFill>
                  <a:schemeClr val="bg1"/>
                </a:solidFill>
              </a:rPr>
              <a:t>on O’Connell Street</a:t>
            </a: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chemeClr val="bg1"/>
                </a:solidFill>
              </a:rPr>
              <a:t>C</a:t>
            </a:r>
            <a:r>
              <a:rPr lang="ru-RU" b="1" smtClean="0">
                <a:solidFill>
                  <a:schemeClr val="bg1"/>
                </a:solidFill>
              </a:rPr>
              <a:t>) </a:t>
            </a:r>
            <a:r>
              <a:rPr lang="en-US" b="1" dirty="0" smtClean="0">
                <a:solidFill>
                  <a:schemeClr val="bg1"/>
                </a:solidFill>
              </a:rPr>
              <a:t>on Baker Street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C000"/>
                </a:solidFill>
              </a:rPr>
              <a:t>Quiz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4" name="Рисунок 3" descr="F:\Школа 2\открытый урок декабрь 2016\Pictures\Screenshot_20161211-092420.png"/>
          <p:cNvPicPr/>
          <p:nvPr/>
        </p:nvPicPr>
        <p:blipFill>
          <a:blip r:embed="rId2" cstate="print"/>
          <a:srcRect l="1443" t="69523" r="67307" b="17042"/>
          <a:stretch>
            <a:fillRect/>
          </a:stretch>
        </p:blipFill>
        <p:spPr bwMode="auto">
          <a:xfrm>
            <a:off x="6516216" y="836712"/>
            <a:ext cx="185737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F:\Школа 2\открытый урок декабрь 2016\Pictures\Screenshot_20161211-091548.png"/>
          <p:cNvPicPr/>
          <p:nvPr/>
        </p:nvPicPr>
        <p:blipFill>
          <a:blip r:embed="rId3" cstate="print"/>
          <a:srcRect l="25452" t="11085" r="16141" b="60923"/>
          <a:stretch>
            <a:fillRect/>
          </a:stretch>
        </p:blipFill>
        <p:spPr bwMode="auto">
          <a:xfrm>
            <a:off x="4932040" y="2420888"/>
            <a:ext cx="2027844" cy="14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F:\Школа 2\открытый урок декабрь 2016\Pictures\Screenshot_20161211-091548.png"/>
          <p:cNvPicPr/>
          <p:nvPr/>
        </p:nvPicPr>
        <p:blipFill>
          <a:blip r:embed="rId4" cstate="print"/>
          <a:srcRect l="25630" t="46979" r="27563" b="26528"/>
          <a:stretch>
            <a:fillRect/>
          </a:stretch>
        </p:blipFill>
        <p:spPr bwMode="auto">
          <a:xfrm>
            <a:off x="6876256" y="3933056"/>
            <a:ext cx="1571625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9 </a:t>
            </a:r>
            <a:r>
              <a:rPr lang="en-US" b="1" dirty="0" smtClean="0">
                <a:solidFill>
                  <a:schemeClr val="bg1"/>
                </a:solidFill>
              </a:rPr>
              <a:t>Green Dublin’s </a:t>
            </a:r>
          </a:p>
          <a:p>
            <a:pPr>
              <a:buNone/>
            </a:pPr>
            <a:r>
              <a:rPr lang="en-US" b="1" dirty="0" smtClean="0">
                <a:solidFill>
                  <a:schemeClr val="bg1"/>
                </a:solidFill>
              </a:rPr>
              <a:t>Heart is named</a:t>
            </a: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А)  </a:t>
            </a:r>
            <a:r>
              <a:rPr lang="en-US" b="1" dirty="0" smtClean="0">
                <a:solidFill>
                  <a:schemeClr val="bg1"/>
                </a:solidFill>
              </a:rPr>
              <a:t>Dublin Zoo</a:t>
            </a: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chemeClr val="bg1"/>
                </a:solidFill>
              </a:rPr>
              <a:t>B</a:t>
            </a:r>
            <a:r>
              <a:rPr lang="ru-RU" b="1" dirty="0" smtClean="0">
                <a:solidFill>
                  <a:schemeClr val="bg1"/>
                </a:solidFill>
              </a:rPr>
              <a:t>) </a:t>
            </a:r>
            <a:r>
              <a:rPr lang="en-US" sz="2400" b="1" dirty="0" smtClean="0">
                <a:solidFill>
                  <a:schemeClr val="bg1"/>
                </a:solidFill>
              </a:rPr>
              <a:t>Dublin Botanic Garden </a:t>
            </a: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chemeClr val="bg1"/>
                </a:solidFill>
              </a:rPr>
              <a:t>C</a:t>
            </a:r>
            <a:r>
              <a:rPr lang="ru-RU" b="1" dirty="0" smtClean="0">
                <a:solidFill>
                  <a:schemeClr val="bg1"/>
                </a:solidFill>
              </a:rPr>
              <a:t>) </a:t>
            </a:r>
            <a:r>
              <a:rPr lang="en-US" b="1" dirty="0" err="1" smtClean="0">
                <a:solidFill>
                  <a:schemeClr val="bg1"/>
                </a:solidFill>
              </a:rPr>
              <a:t>Newgrange</a:t>
            </a: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C000"/>
                </a:solidFill>
              </a:rPr>
              <a:t>Quiz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4" name="Picture 4" descr="H:\Фоточки\Дублен\Izumrudnii_Dublin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60648"/>
            <a:ext cx="4964704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10 </a:t>
            </a:r>
            <a:r>
              <a:rPr lang="en-US" b="1" dirty="0" smtClean="0">
                <a:solidFill>
                  <a:schemeClr val="bg1"/>
                </a:solidFill>
              </a:rPr>
              <a:t>Where do leprecauns hide </a:t>
            </a:r>
          </a:p>
          <a:p>
            <a:pPr>
              <a:buNone/>
            </a:pPr>
            <a:r>
              <a:rPr lang="en-US" b="1" dirty="0" smtClean="0">
                <a:solidFill>
                  <a:schemeClr val="bg1"/>
                </a:solidFill>
              </a:rPr>
              <a:t>their gold</a:t>
            </a:r>
            <a:r>
              <a:rPr lang="ru-RU" b="1" dirty="0" smtClean="0">
                <a:solidFill>
                  <a:schemeClr val="bg1"/>
                </a:solidFill>
              </a:rPr>
              <a:t>?</a:t>
            </a:r>
          </a:p>
          <a:p>
            <a:pPr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А) </a:t>
            </a:r>
            <a:r>
              <a:rPr lang="en-US" b="1" dirty="0" smtClean="0">
                <a:solidFill>
                  <a:schemeClr val="bg1"/>
                </a:solidFill>
              </a:rPr>
              <a:t>in the forest</a:t>
            </a: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chemeClr val="bg1"/>
                </a:solidFill>
              </a:rPr>
              <a:t>B</a:t>
            </a:r>
            <a:r>
              <a:rPr lang="ru-RU" b="1" dirty="0" smtClean="0">
                <a:solidFill>
                  <a:schemeClr val="bg1"/>
                </a:solidFill>
              </a:rPr>
              <a:t>) </a:t>
            </a:r>
            <a:r>
              <a:rPr lang="en-US" b="1" dirty="0" smtClean="0">
                <a:solidFill>
                  <a:schemeClr val="bg1"/>
                </a:solidFill>
              </a:rPr>
              <a:t>near the rainbow</a:t>
            </a: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chemeClr val="bg1"/>
                </a:solidFill>
              </a:rPr>
              <a:t>C</a:t>
            </a:r>
            <a:r>
              <a:rPr lang="ru-RU" b="1" dirty="0" smtClean="0">
                <a:solidFill>
                  <a:schemeClr val="bg1"/>
                </a:solidFill>
              </a:rPr>
              <a:t>) </a:t>
            </a:r>
            <a:r>
              <a:rPr lang="en-US" b="1" dirty="0" smtClean="0">
                <a:solidFill>
                  <a:schemeClr val="bg1"/>
                </a:solidFill>
              </a:rPr>
              <a:t>in the pot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C000"/>
                </a:solidFill>
              </a:rPr>
              <a:t>Quiz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476672"/>
            <a:ext cx="2703685" cy="381642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320017" y="836712"/>
            <a:ext cx="7345510" cy="111017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ts val="450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6600" b="0" dirty="0">
                <a:solidFill>
                  <a:srgbClr val="FFFFFF"/>
                </a:solidFill>
                <a:latin typeface="Informal Roman" pitchFamily="64" charset="0"/>
              </a:rPr>
              <a:t> </a:t>
            </a:r>
            <a:endParaRPr lang="en-US" sz="9600" b="1" dirty="0">
              <a:solidFill>
                <a:srgbClr val="FFFFFF"/>
              </a:solidFill>
              <a:latin typeface="Informal Roman" pitchFamily="6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196752"/>
            <a:ext cx="5940425" cy="652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 advTm="512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National Leprechaun Museum 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C:\Users\Mi\Desktop\Дублин\Screenshot_20161204-102332.png"/>
          <p:cNvPicPr>
            <a:picLocks noGrp="1"/>
          </p:cNvPicPr>
          <p:nvPr>
            <p:ph idx="1"/>
          </p:nvPr>
        </p:nvPicPr>
        <p:blipFill>
          <a:blip r:embed="rId2" cstate="print"/>
          <a:srcRect l="2405" t="20469" r="36665" b="62759"/>
          <a:stretch>
            <a:fillRect/>
          </a:stretch>
        </p:blipFill>
        <p:spPr bwMode="auto">
          <a:xfrm>
            <a:off x="5436096" y="1340768"/>
            <a:ext cx="3384376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Mi\Desktop\Дублин\Screenshot_2016-12-04-12-20-11.png"/>
          <p:cNvPicPr/>
          <p:nvPr/>
        </p:nvPicPr>
        <p:blipFill>
          <a:blip r:embed="rId3" cstate="print"/>
          <a:srcRect l="23410" t="30929" r="27044" b="33093"/>
          <a:stretch>
            <a:fillRect/>
          </a:stretch>
        </p:blipFill>
        <p:spPr bwMode="auto">
          <a:xfrm>
            <a:off x="395536" y="3429000"/>
            <a:ext cx="2376264" cy="300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Mi\Desktop\Дублин\Screenshot_2016-12-04-12-19-56.png"/>
          <p:cNvPicPr/>
          <p:nvPr/>
        </p:nvPicPr>
        <p:blipFill>
          <a:blip r:embed="rId4" cstate="print"/>
          <a:srcRect l="19883" t="27683" r="20297" b="30980"/>
          <a:stretch>
            <a:fillRect/>
          </a:stretch>
        </p:blipFill>
        <p:spPr bwMode="auto">
          <a:xfrm>
            <a:off x="2843808" y="1772816"/>
            <a:ext cx="2496492" cy="3333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86806" y="1628800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dirty="0" smtClean="0"/>
              <a:t> </a:t>
            </a: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399"/>
            <a:ext cx="5698976" cy="805681"/>
          </a:xfrm>
        </p:spPr>
        <p:txBody>
          <a:bodyPr/>
          <a:lstStyle/>
          <a:p>
            <a:r>
              <a:rPr lang="en-US" dirty="0" smtClean="0"/>
              <a:t>                      Vocabulary</a:t>
            </a:r>
            <a:r>
              <a:rPr lang="ru-RU" dirty="0" smtClean="0"/>
              <a:t>                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3129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200" dirty="0" smtClean="0"/>
              <a:t>Dublin – </a:t>
            </a:r>
            <a:r>
              <a:rPr lang="ru-RU" sz="2200" dirty="0" smtClean="0"/>
              <a:t>Дублин</a:t>
            </a:r>
            <a:endParaRPr lang="en-US" sz="2200" dirty="0" smtClean="0"/>
          </a:p>
          <a:p>
            <a:pPr>
              <a:buNone/>
            </a:pPr>
            <a:r>
              <a:rPr lang="en-US" sz="2200" dirty="0" smtClean="0"/>
              <a:t>Ireland – </a:t>
            </a:r>
            <a:r>
              <a:rPr lang="ru-RU" sz="2200" dirty="0" smtClean="0"/>
              <a:t>Ирландия</a:t>
            </a:r>
            <a:endParaRPr lang="en-US" sz="2200" dirty="0" smtClean="0"/>
          </a:p>
          <a:p>
            <a:pPr>
              <a:buNone/>
            </a:pPr>
            <a:r>
              <a:rPr lang="en-US" sz="2200" dirty="0" smtClean="0"/>
              <a:t>flag – </a:t>
            </a:r>
            <a:r>
              <a:rPr lang="ru-RU" sz="2200" dirty="0" smtClean="0"/>
              <a:t>флаг</a:t>
            </a:r>
            <a:endParaRPr lang="en-US" sz="2200" dirty="0" smtClean="0"/>
          </a:p>
          <a:p>
            <a:pPr>
              <a:buNone/>
            </a:pPr>
            <a:r>
              <a:rPr lang="en-US" sz="2200" dirty="0" smtClean="0"/>
              <a:t>harp – </a:t>
            </a:r>
            <a:r>
              <a:rPr lang="ru-RU" sz="2200" dirty="0" smtClean="0"/>
              <a:t>арфа</a:t>
            </a:r>
            <a:endParaRPr lang="en-US" sz="2200" dirty="0" smtClean="0"/>
          </a:p>
          <a:p>
            <a:pPr>
              <a:buNone/>
            </a:pPr>
            <a:r>
              <a:rPr lang="en-US" sz="2200" dirty="0" smtClean="0"/>
              <a:t>gold – </a:t>
            </a:r>
            <a:r>
              <a:rPr lang="ru-RU" sz="2200" dirty="0" smtClean="0"/>
              <a:t>золото</a:t>
            </a:r>
            <a:endParaRPr lang="en-US" sz="2200" dirty="0" smtClean="0"/>
          </a:p>
          <a:p>
            <a:pPr>
              <a:buNone/>
            </a:pPr>
            <a:r>
              <a:rPr lang="en-US" sz="2200" dirty="0" smtClean="0"/>
              <a:t>pot – </a:t>
            </a:r>
            <a:r>
              <a:rPr lang="ru-RU" sz="2200" dirty="0" smtClean="0"/>
              <a:t>горшочек</a:t>
            </a:r>
            <a:endParaRPr lang="en-US" sz="2200" dirty="0" smtClean="0"/>
          </a:p>
          <a:p>
            <a:pPr>
              <a:buNone/>
            </a:pPr>
            <a:r>
              <a:rPr lang="en-US" sz="2200" dirty="0" smtClean="0"/>
              <a:t>rainbow – </a:t>
            </a:r>
            <a:r>
              <a:rPr lang="ru-RU" sz="2200" dirty="0" smtClean="0"/>
              <a:t>радуга</a:t>
            </a:r>
            <a:endParaRPr lang="en-US" sz="2200" dirty="0" smtClean="0"/>
          </a:p>
          <a:p>
            <a:pPr>
              <a:buNone/>
            </a:pPr>
            <a:r>
              <a:rPr lang="en-US" sz="2200" dirty="0" smtClean="0"/>
              <a:t>bridge – </a:t>
            </a:r>
            <a:r>
              <a:rPr lang="ru-RU" sz="2200" dirty="0" smtClean="0"/>
              <a:t>мост</a:t>
            </a:r>
            <a:endParaRPr lang="en-US" sz="2200" dirty="0" smtClean="0"/>
          </a:p>
          <a:p>
            <a:pPr>
              <a:buNone/>
            </a:pPr>
            <a:r>
              <a:rPr lang="en-US" sz="2200" dirty="0" smtClean="0"/>
              <a:t>castle – </a:t>
            </a:r>
            <a:r>
              <a:rPr lang="ru-RU" sz="2200" dirty="0" smtClean="0"/>
              <a:t>замок</a:t>
            </a:r>
            <a:endParaRPr lang="en-US" sz="2200" dirty="0" smtClean="0"/>
          </a:p>
          <a:p>
            <a:pPr>
              <a:buNone/>
            </a:pPr>
            <a:r>
              <a:rPr lang="en-US" sz="2200" dirty="0" smtClean="0"/>
              <a:t>symbol – </a:t>
            </a:r>
            <a:r>
              <a:rPr lang="ru-RU" sz="2200" dirty="0" smtClean="0"/>
              <a:t>символ</a:t>
            </a:r>
            <a:endParaRPr lang="en-US" sz="2200" dirty="0" smtClean="0"/>
          </a:p>
          <a:p>
            <a:pPr>
              <a:buNone/>
            </a:pPr>
            <a:r>
              <a:rPr lang="en-US" sz="2200" dirty="0" smtClean="0"/>
              <a:t>leprechaun – </a:t>
            </a:r>
            <a:r>
              <a:rPr lang="ru-RU" sz="2200" dirty="0" err="1" smtClean="0"/>
              <a:t>лепрекон</a:t>
            </a:r>
            <a:endParaRPr lang="ru-RU" sz="2200" dirty="0" smtClean="0"/>
          </a:p>
          <a:p>
            <a:pPr>
              <a:buNone/>
            </a:pPr>
            <a:r>
              <a:rPr lang="en-US" sz="2200" dirty="0" smtClean="0"/>
              <a:t>double-decker bus</a:t>
            </a:r>
            <a:r>
              <a:rPr lang="ru-RU" sz="2200" dirty="0" smtClean="0"/>
              <a:t> – двухэтажный автобус</a:t>
            </a:r>
          </a:p>
          <a:p>
            <a:pPr>
              <a:buNone/>
            </a:pPr>
            <a:r>
              <a:rPr lang="en-US" sz="2200" b="1" dirty="0" smtClean="0"/>
              <a:t>shamrock </a:t>
            </a:r>
            <a:r>
              <a:rPr lang="ru-RU" sz="2200" b="1" dirty="0" smtClean="0"/>
              <a:t>– клевер</a:t>
            </a:r>
            <a:endParaRPr lang="en-US" sz="2200" b="1" dirty="0" smtClean="0"/>
          </a:p>
          <a:p>
            <a:pPr>
              <a:buNone/>
            </a:pPr>
            <a:r>
              <a:rPr lang="en-US" sz="2200" b="1" dirty="0" smtClean="0"/>
              <a:t>spire – </a:t>
            </a:r>
            <a:r>
              <a:rPr lang="ru-RU" sz="2200" b="1" dirty="0" smtClean="0"/>
              <a:t>игла </a:t>
            </a:r>
            <a:endParaRPr lang="ru-RU" sz="2200" dirty="0" smtClean="0"/>
          </a:p>
          <a:p>
            <a:pPr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8676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>
          <a:xfrm>
            <a:off x="461963" y="341313"/>
            <a:ext cx="8229600" cy="1143000"/>
          </a:xfrm>
        </p:spPr>
        <p:txBody>
          <a:bodyPr/>
          <a:lstStyle/>
          <a:p>
            <a:pPr algn="ctr" eaLnBrk="1"/>
            <a:r>
              <a:rPr lang="en-US" dirty="0" smtClean="0"/>
              <a:t>Official flag of Ireland</a:t>
            </a:r>
            <a:endParaRPr lang="ru-RU" dirty="0" smtClean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1484313"/>
            <a:ext cx="7931150" cy="3965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 Box 1"/>
          <p:cNvSpPr txBox="1">
            <a:spLocks noChangeArrowheads="1"/>
          </p:cNvSpPr>
          <p:nvPr/>
        </p:nvSpPr>
        <p:spPr bwMode="auto">
          <a:xfrm>
            <a:off x="251520" y="0"/>
            <a:ext cx="8892480" cy="12858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b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>
                <a:solidFill>
                  <a:schemeClr val="accent2"/>
                </a:solidFill>
                <a:latin typeface="Garamond" pitchFamily="16" charset="0"/>
              </a:rPr>
              <a:t>            </a:t>
            </a:r>
            <a:r>
              <a:rPr lang="ru-RU" sz="3600" b="1" dirty="0" err="1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Symbols</a:t>
            </a:r>
            <a:r>
              <a:rPr lang="ru-RU" sz="3600" b="1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ru-RU" sz="3600" b="1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Ireland</a:t>
            </a:r>
            <a:endParaRPr lang="ru-RU" sz="3600" b="1" dirty="0">
              <a:solidFill>
                <a:schemeClr val="tx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467544" y="433075"/>
            <a:ext cx="8229600" cy="57324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342900" indent="-336550">
              <a:spcBef>
                <a:spcPts val="700"/>
              </a:spcBef>
              <a:buClrTx/>
              <a:buSzPct val="75000"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ru-RU" sz="2800" b="0">
                <a:solidFill>
                  <a:srgbClr val="FFFFFF"/>
                </a:solidFill>
                <a:latin typeface="Verdana" pitchFamily="32" charset="0"/>
              </a:rPr>
              <a:t>                           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3068638"/>
            <a:ext cx="1398587" cy="1800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8" y="4941888"/>
            <a:ext cx="1438275" cy="172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2273142" y="1907001"/>
            <a:ext cx="5616575" cy="6429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225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shamrock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2268538" y="3573463"/>
            <a:ext cx="3743325" cy="6429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225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0" dirty="0">
                <a:solidFill>
                  <a:srgbClr val="FFBF1F"/>
                </a:solidFill>
                <a:latin typeface="Informal Roman" pitchFamily="64" charset="0"/>
              </a:rPr>
              <a:t> </a:t>
            </a:r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harp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2195513" y="5516563"/>
            <a:ext cx="4105275" cy="6429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225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0" dirty="0">
                <a:solidFill>
                  <a:srgbClr val="FFBF1F"/>
                </a:solidFill>
                <a:latin typeface="Informal Roman" pitchFamily="64" charset="0"/>
              </a:rPr>
              <a:t> </a:t>
            </a:r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leprechaun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53" name="Рисунок 9" descr="C:\Users\Mi\Desktop\Дублин\Screenshot_2016-12-04-12-18-14.png"/>
          <p:cNvPicPr>
            <a:picLocks noChangeAspect="1" noChangeArrowheads="1"/>
          </p:cNvPicPr>
          <p:nvPr/>
        </p:nvPicPr>
        <p:blipFill>
          <a:blip r:embed="rId5" cstate="print"/>
          <a:srcRect l="50027" t="28944" r="1711" b="44545"/>
          <a:stretch>
            <a:fillRect/>
          </a:stretch>
        </p:blipFill>
        <p:spPr bwMode="auto">
          <a:xfrm>
            <a:off x="611188" y="1628775"/>
            <a:ext cx="13684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5120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76" y="32257"/>
            <a:ext cx="9178318" cy="682574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050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4361" y="0"/>
            <a:ext cx="2998019" cy="42210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 descr="H:\Фоточки\Дублен\133705_603x35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9" y="0"/>
            <a:ext cx="3136704" cy="2004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H:\Фоточки\Дублен\Izumrudnii_Dublin6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2382" y="0"/>
            <a:ext cx="2991618" cy="2004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H:\Фоточки\Дублен\Spire-of-Dublin-Ireland-2013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17740"/>
            <a:ext cx="2995483" cy="2040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https://img-cdn.advisor.travel/f654x654px-Dublin_Zoo_5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817740"/>
            <a:ext cx="2843808" cy="204026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5" descr="H:\Фоточки\Дублен\19767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8980" y="4221088"/>
            <a:ext cx="3304709" cy="26369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601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53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1 </a:t>
            </a:r>
            <a:r>
              <a:rPr lang="en-US" b="1" dirty="0" smtClean="0">
                <a:solidFill>
                  <a:schemeClr val="bg1"/>
                </a:solidFill>
              </a:rPr>
              <a:t>Ireland is situated on the island of</a:t>
            </a:r>
            <a:r>
              <a:rPr lang="ru-RU" b="1" dirty="0" smtClean="0">
                <a:solidFill>
                  <a:schemeClr val="bg1"/>
                </a:solidFill>
              </a:rPr>
              <a:t>:</a:t>
            </a:r>
          </a:p>
          <a:p>
            <a:pPr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А) </a:t>
            </a:r>
            <a:r>
              <a:rPr lang="en-US" b="1" dirty="0" smtClean="0">
                <a:solidFill>
                  <a:schemeClr val="bg1"/>
                </a:solidFill>
              </a:rPr>
              <a:t>Ireland</a:t>
            </a: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chemeClr val="bg1"/>
                </a:solidFill>
              </a:rPr>
              <a:t>B</a:t>
            </a:r>
            <a:r>
              <a:rPr lang="ru-RU" b="1" dirty="0" smtClean="0">
                <a:solidFill>
                  <a:schemeClr val="bg1"/>
                </a:solidFill>
              </a:rPr>
              <a:t>) </a:t>
            </a:r>
            <a:r>
              <a:rPr lang="en-US" b="1" dirty="0" smtClean="0">
                <a:solidFill>
                  <a:schemeClr val="bg1"/>
                </a:solidFill>
              </a:rPr>
              <a:t>Britain</a:t>
            </a: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С) </a:t>
            </a:r>
            <a:r>
              <a:rPr lang="en-US" b="1" dirty="0" smtClean="0">
                <a:solidFill>
                  <a:schemeClr val="bg1"/>
                </a:solidFill>
              </a:rPr>
              <a:t>Madagascar</a:t>
            </a:r>
            <a:endParaRPr lang="ru-RU" b="1" dirty="0" smtClean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C000"/>
                </a:solidFill>
              </a:rPr>
              <a:t>Quiz</a:t>
            </a:r>
            <a:endParaRPr lang="ru-RU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C000"/>
                </a:solidFill>
              </a:rPr>
              <a:t>Quiz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2 </a:t>
            </a:r>
            <a:r>
              <a:rPr lang="en-US" b="1" dirty="0" smtClean="0">
                <a:solidFill>
                  <a:schemeClr val="bg1"/>
                </a:solidFill>
              </a:rPr>
              <a:t>Choose the right </a:t>
            </a:r>
          </a:p>
          <a:p>
            <a:pPr>
              <a:buNone/>
            </a:pPr>
            <a:r>
              <a:rPr lang="en-US" b="1" dirty="0" smtClean="0">
                <a:solidFill>
                  <a:schemeClr val="bg1"/>
                </a:solidFill>
              </a:rPr>
              <a:t>answer</a:t>
            </a:r>
            <a:endParaRPr lang="ru-RU" b="1" dirty="0" smtClean="0">
              <a:solidFill>
                <a:schemeClr val="bg1"/>
              </a:solidFill>
            </a:endParaRPr>
          </a:p>
          <a:p>
            <a:pPr marL="514350" indent="-514350">
              <a:buNone/>
            </a:pPr>
            <a:r>
              <a:rPr lang="ru-RU" b="1" dirty="0" smtClean="0">
                <a:solidFill>
                  <a:schemeClr val="bg1"/>
                </a:solidFill>
              </a:rPr>
              <a:t>А</a:t>
            </a:r>
            <a:r>
              <a:rPr lang="en-US" b="1" dirty="0" smtClean="0">
                <a:solidFill>
                  <a:schemeClr val="bg1"/>
                </a:solidFill>
              </a:rPr>
              <a:t>) 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Trinity College</a:t>
            </a:r>
            <a:endParaRPr lang="ru-RU" b="1" dirty="0" smtClean="0">
              <a:solidFill>
                <a:schemeClr val="bg1"/>
              </a:solidFill>
            </a:endParaRPr>
          </a:p>
          <a:p>
            <a:pPr marL="514350" indent="-514350">
              <a:buNone/>
            </a:pPr>
            <a:r>
              <a:rPr lang="en-US" b="1" dirty="0" smtClean="0">
                <a:solidFill>
                  <a:schemeClr val="bg1"/>
                </a:solidFill>
              </a:rPr>
              <a:t>B) </a:t>
            </a:r>
            <a:r>
              <a:rPr lang="en-US" sz="2800" b="1" dirty="0" smtClean="0">
                <a:solidFill>
                  <a:schemeClr val="bg1"/>
                </a:solidFill>
              </a:rPr>
              <a:t>St Patrick’s </a:t>
            </a:r>
          </a:p>
          <a:p>
            <a:pPr marL="514350" indent="-514350">
              <a:buNone/>
            </a:pPr>
            <a:r>
              <a:rPr lang="en-US" sz="2800" b="1" dirty="0" smtClean="0">
                <a:solidFill>
                  <a:schemeClr val="bg1"/>
                </a:solidFill>
              </a:rPr>
              <a:t>Cathedral</a:t>
            </a:r>
          </a:p>
          <a:p>
            <a:pPr marL="514350" indent="-514350">
              <a:buNone/>
            </a:pPr>
            <a:r>
              <a:rPr lang="en-US" b="1" dirty="0" smtClean="0">
                <a:solidFill>
                  <a:schemeClr val="bg1"/>
                </a:solidFill>
              </a:rPr>
              <a:t>C) Dublin Museum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6" name="Содержимое 3" descr="C:\Users\Mi\Desktop\Дублин\Screenshot_20161123-092108.png"/>
          <p:cNvPicPr>
            <a:picLocks/>
          </p:cNvPicPr>
          <p:nvPr/>
        </p:nvPicPr>
        <p:blipFill>
          <a:blip r:embed="rId2" cstate="print"/>
          <a:srcRect l="8517" t="10640" r="9056" b="58431"/>
          <a:stretch>
            <a:fillRect/>
          </a:stretch>
        </p:blipFill>
        <p:spPr bwMode="auto">
          <a:xfrm>
            <a:off x="3779912" y="260648"/>
            <a:ext cx="5227108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936</TotalTime>
  <Words>281</Words>
  <Application>Microsoft Office PowerPoint</Application>
  <PresentationFormat>Экран (4:3)</PresentationFormat>
  <Paragraphs>103</Paragraphs>
  <Slides>18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Бумажная</vt:lpstr>
      <vt:lpstr>Dublin   Ireland</vt:lpstr>
      <vt:lpstr>National Leprechaun Museum </vt:lpstr>
      <vt:lpstr>                      Vocabulary                </vt:lpstr>
      <vt:lpstr>Official flag of Ireland</vt:lpstr>
      <vt:lpstr>Презентация PowerPoint</vt:lpstr>
      <vt:lpstr>Презентация PowerPoint</vt:lpstr>
      <vt:lpstr>Презентация PowerPoint</vt:lpstr>
      <vt:lpstr>Quiz</vt:lpstr>
      <vt:lpstr>Quiz</vt:lpstr>
      <vt:lpstr>Quiz</vt:lpstr>
      <vt:lpstr>Quiz</vt:lpstr>
      <vt:lpstr>Quiz</vt:lpstr>
      <vt:lpstr>Quiz</vt:lpstr>
      <vt:lpstr>Quiz</vt:lpstr>
      <vt:lpstr>Quiz</vt:lpstr>
      <vt:lpstr>Quiz</vt:lpstr>
      <vt:lpstr>Quiz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Дублен</dc:title>
  <dc:creator>Admin</dc:creator>
  <cp:lastModifiedBy>Админ</cp:lastModifiedBy>
  <cp:revision>83</cp:revision>
  <dcterms:created xsi:type="dcterms:W3CDTF">2016-10-08T22:10:08Z</dcterms:created>
  <dcterms:modified xsi:type="dcterms:W3CDTF">2018-06-22T02:25:18Z</dcterms:modified>
</cp:coreProperties>
</file>